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12192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Montserrat" pitchFamily="2" charset="77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0"/>
    <p:restoredTop sz="94574"/>
  </p:normalViewPr>
  <p:slideViewPr>
    <p:cSldViewPr snapToGrid="0" snapToObjects="1">
      <p:cViewPr varScale="1">
        <p:scale>
          <a:sx n="128" d="100"/>
          <a:sy n="128" d="100"/>
        </p:scale>
        <p:origin x="5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23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hyperlink" Target="https://github.com/hyojun-uchicag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11" Type="http://schemas.openxmlformats.org/officeDocument/2006/relationships/image" Target="../media/image58.sv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hyperlink" Target="https://www.linkedin.com/in/kimhyoju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hyojun-uchicago/Data-Science-Portfolio/blob/main/AI's%20Evolutionary%20Path%3A%20What%20the%20Future%20Holds/lda/lda_visualization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126564" y="4278483"/>
            <a:ext cx="9935752" cy="7801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145"/>
              </a:lnSpc>
              <a:buNone/>
            </a:pPr>
            <a:r>
              <a:rPr lang="en-US" sz="4877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AI's Evolutionary Path: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126564" y="5042971"/>
            <a:ext cx="9935752" cy="5758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536"/>
              </a:lnSpc>
              <a:buNone/>
            </a:pPr>
            <a:r>
              <a:rPr lang="en-US" sz="3600" dirty="0">
                <a:solidFill>
                  <a:srgbClr val="E6692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the Future Holds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126564" y="5812889"/>
            <a:ext cx="9935752" cy="2648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87"/>
              </a:lnSpc>
              <a:spcBef>
                <a:spcPts val="1498"/>
              </a:spcBef>
              <a:buNone/>
            </a:pPr>
            <a:r>
              <a:rPr lang="en-US" sz="1656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HYOJUN KIM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t="27470" b="27470"/>
          <a:stretch/>
        </p:blipFill>
        <p:spPr>
          <a:xfrm>
            <a:off x="0" y="0"/>
            <a:ext cx="12188952" cy="3618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8481"/>
            <a:ext cx="12188952" cy="4843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815"/>
              </a:lnSpc>
              <a:buNone/>
            </a:pPr>
            <a:r>
              <a:rPr lang="en-US" sz="302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Blended Sentiment over Time Analysis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70861"/>
            <a:ext cx="12188952" cy="239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spcBef>
                <a:spcPts val="911"/>
              </a:spcBef>
              <a:buNone/>
            </a:pPr>
            <a:r>
              <a:rPr lang="en-US" sz="13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Utilizing a Combination of Latent Dirichlet Allocation (LDA) &amp; Classification Techniques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637890"/>
            <a:ext cx="5951637" cy="251397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128" t="-3438" r="-128" b="-3438"/>
          <a:stretch/>
        </p:blipFill>
        <p:spPr>
          <a:xfrm>
            <a:off x="95226" y="1637890"/>
            <a:ext cx="5951637" cy="2513971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95226" y="4247088"/>
            <a:ext cx="5951637" cy="2513971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128" t="-3438" r="-128" b="-3438"/>
          <a:stretch/>
        </p:blipFill>
        <p:spPr>
          <a:xfrm>
            <a:off x="95226" y="4247088"/>
            <a:ext cx="5951637" cy="2513971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142089" y="1637890"/>
            <a:ext cx="5951637" cy="5123169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9" name="Object 8"/>
          <p:cNvSpPr/>
          <p:nvPr/>
        </p:nvSpPr>
        <p:spPr>
          <a:xfrm>
            <a:off x="6153516" y="1858027"/>
            <a:ext cx="5928782" cy="2524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88"/>
              </a:lnSpc>
              <a:buNone/>
            </a:pPr>
            <a:r>
              <a:rPr lang="en-US" sz="157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15-Day Rolling Mean Trends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6423006" y="2356848"/>
            <a:ext cx="5659292" cy="13847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429"/>
              </a:lnSpc>
              <a:spcBef>
                <a:spcPts val="1902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Noticeable increase in sentiment post-January 2023.</a:t>
            </a:r>
          </a:p>
          <a:p>
            <a:pPr marL="242900" indent="-242900" algn="l">
              <a:lnSpc>
                <a:spcPts val="1429"/>
              </a:lnSpc>
              <a:spcBef>
                <a:spcPts val="1230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 mentions are twice as frequent as negative mentions.</a:t>
            </a:r>
          </a:p>
          <a:p>
            <a:pPr marL="242900" indent="-242900" algn="l">
              <a:lnSpc>
                <a:spcPts val="1429"/>
              </a:lnSpc>
              <a:spcBef>
                <a:spcPts val="1230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integration dataset shows the most significant surge.</a:t>
            </a:r>
          </a:p>
          <a:p>
            <a:pPr marL="242900" indent="-242900" algn="l">
              <a:lnSpc>
                <a:spcPts val="1429"/>
              </a:lnSpc>
              <a:spcBef>
                <a:spcPts val="1230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Implies rising confidence in AI's seamless integration and impactful achievements.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770457" y="3958359"/>
            <a:ext cx="2694901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12" name="Object 11"/>
          <p:cNvSpPr/>
          <p:nvPr/>
        </p:nvSpPr>
        <p:spPr>
          <a:xfrm>
            <a:off x="6153516" y="4349828"/>
            <a:ext cx="5928782" cy="2524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88"/>
              </a:lnSpc>
              <a:spcBef>
                <a:spcPts val="1552"/>
              </a:spcBef>
              <a:buNone/>
            </a:pPr>
            <a:r>
              <a:rPr lang="en-US" sz="157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Sectoral Sentiment Distribution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6423006" y="4848650"/>
            <a:ext cx="5659292" cy="1406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429"/>
              </a:lnSpc>
              <a:spcBef>
                <a:spcPts val="1902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Healthcare, tech, and finance sectors saw sentiment drop to 0.4 in July 2020, likely due to criticism of AI.</a:t>
            </a:r>
          </a:p>
          <a:p>
            <a:pPr marL="242900" indent="-242900" algn="l">
              <a:lnSpc>
                <a:spcPts val="1429"/>
              </a:lnSpc>
              <a:spcBef>
                <a:spcPts val="1230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subsequent trend shows a gradual decrease in positive sentiment, stabilizing around 0.65 by July 2023.</a:t>
            </a:r>
          </a:p>
          <a:p>
            <a:pPr marL="242900" indent="-242900" algn="l">
              <a:lnSpc>
                <a:spcPts val="1429"/>
              </a:lnSpc>
              <a:spcBef>
                <a:spcPts val="1230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indicates a sustained reservation or critical perspective on AI's impact across various sectors, while AI's significant continues to rise.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62A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209"/>
            <a:ext cx="12188952" cy="4588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15"/>
              </a:lnSpc>
              <a:buNone/>
            </a:pPr>
            <a:r>
              <a:rPr lang="en-US" sz="2869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 Entity Recognition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50104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903"/>
              </a:spcBef>
              <a:buNone/>
            </a:pPr>
            <a:r>
              <a:rPr lang="en-US" sz="15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Candidates for AI Integration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628368"/>
            <a:ext cx="3618595" cy="3913796"/>
          </a:xfrm>
          <a:prstGeom prst="rect">
            <a:avLst/>
          </a:prstGeom>
          <a:solidFill>
            <a:srgbClr val="1E1E1E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3062" t="-17705" r="-3062" b="-17705"/>
          <a:stretch/>
        </p:blipFill>
        <p:spPr>
          <a:xfrm>
            <a:off x="476131" y="1628368"/>
            <a:ext cx="3618595" cy="3913796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85654" y="5681432"/>
            <a:ext cx="3618596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10 Organizations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85655" y="5997762"/>
            <a:ext cx="3609072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Microsoft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tops with ~80k mentions, trailed by </a:t>
            </a: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Google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IBM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4285178" y="1628368"/>
            <a:ext cx="3618595" cy="3913796"/>
          </a:xfrm>
          <a:prstGeom prst="rect">
            <a:avLst/>
          </a:prstGeom>
          <a:solidFill>
            <a:srgbClr val="1E1E1E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4"/>
          <a:srcRect l="2042" t="-12245" r="2042" b="-12245"/>
          <a:stretch/>
        </p:blipFill>
        <p:spPr>
          <a:xfrm>
            <a:off x="4285178" y="1628368"/>
            <a:ext cx="3618595" cy="3913796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294700" y="5681432"/>
            <a:ext cx="3609073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10 Persons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4275656" y="5997762"/>
            <a:ext cx="3637640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 Altman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leads with 7k+ mentions; </a:t>
            </a: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Joe Biden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Pichai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follow.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094226" y="1628368"/>
            <a:ext cx="3618595" cy="3913796"/>
          </a:xfrm>
          <a:prstGeom prst="rect">
            <a:avLst/>
          </a:prstGeom>
          <a:solidFill>
            <a:srgbClr val="1E1E1E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5"/>
          <a:srcRect l="2201" t="-10889" r="2201" b="-10889"/>
          <a:stretch/>
        </p:blipFill>
        <p:spPr>
          <a:xfrm>
            <a:off x="8094226" y="1628368"/>
            <a:ext cx="3618595" cy="3913796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8094225" y="5681432"/>
            <a:ext cx="3612122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10 Locations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8094225" y="5997762"/>
            <a:ext cx="3637640" cy="42658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dominates with 95k mentions, followed by </a:t>
            </a: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India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200" b="1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China</a:t>
            </a:r>
            <a:r>
              <a:rPr lang="en-US" sz="1200" dirty="0">
                <a:solidFill>
                  <a:srgbClr val="3741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91171"/>
            <a:ext cx="12188952" cy="3823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012"/>
              </a:lnSpc>
              <a:buNone/>
            </a:pPr>
            <a:r>
              <a:rPr lang="en-US" sz="2391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Sentiment Analysis for Top 5 Candidates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14246"/>
            <a:ext cx="12188952" cy="239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spcBef>
                <a:spcPts val="1086"/>
              </a:spcBef>
              <a:buNone/>
            </a:pPr>
            <a:r>
              <a:rPr lang="en-US" sz="13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Proportion of Top ORG, PER, and LOC/GPE: </a:t>
            </a:r>
            <a:br>
              <a:rPr lang="en-US" sz="13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3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1) Media Group &amp; FCC; 2) Altman, Pichai, Polska; 3) US, India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1571232"/>
            <a:ext cx="12198475" cy="178073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15446" t="1251" r="-15446" b="1251"/>
          <a:stretch/>
        </p:blipFill>
        <p:spPr>
          <a:xfrm>
            <a:off x="-9523" y="1530825"/>
            <a:ext cx="12198475" cy="1780730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0" y="3332917"/>
            <a:ext cx="12198475" cy="178073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15089" t="1517" r="-15089" b="1517"/>
          <a:stretch/>
        </p:blipFill>
        <p:spPr>
          <a:xfrm>
            <a:off x="0" y="3312713"/>
            <a:ext cx="12198475" cy="178073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0" y="5094601"/>
            <a:ext cx="12198475" cy="178073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15089" t="1517" r="-15089" b="1517"/>
          <a:stretch/>
        </p:blipFill>
        <p:spPr>
          <a:xfrm>
            <a:off x="0" y="5094601"/>
            <a:ext cx="12198475" cy="17807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85517"/>
            <a:ext cx="12188952" cy="4079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13"/>
              </a:lnSpc>
              <a:buNone/>
            </a:pPr>
            <a:r>
              <a:rPr lang="en-US" sz="255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Leading Enterprises in AI Integration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21760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991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Spearheading AI Investment for Future Innovation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599800"/>
            <a:ext cx="7967258" cy="2533017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5055" t="2925" r="-5055" b="2925"/>
          <a:stretch/>
        </p:blipFill>
        <p:spPr>
          <a:xfrm>
            <a:off x="95226" y="1599800"/>
            <a:ext cx="7967258" cy="2533017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8157710" y="1599800"/>
            <a:ext cx="3936016" cy="2533017"/>
          </a:xfrm>
          <a:prstGeom prst="rect">
            <a:avLst/>
          </a:prstGeom>
          <a:solidFill>
            <a:srgbClr val="1E1E1E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1476" t="-26789" r="1476" b="-26789"/>
          <a:stretch/>
        </p:blipFill>
        <p:spPr>
          <a:xfrm>
            <a:off x="8157710" y="1599800"/>
            <a:ext cx="3936016" cy="2533017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5226" y="4228043"/>
            <a:ext cx="7967258" cy="2533017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428" t="-24078" r="-428" b="-24078"/>
          <a:stretch/>
        </p:blipFill>
        <p:spPr>
          <a:xfrm>
            <a:off x="95226" y="4228043"/>
            <a:ext cx="7967258" cy="2533017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57710" y="4228043"/>
            <a:ext cx="3936016" cy="2533017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11" name="Object 10"/>
          <p:cNvSpPr/>
          <p:nvPr/>
        </p:nvSpPr>
        <p:spPr>
          <a:xfrm>
            <a:off x="8506874" y="4507026"/>
            <a:ext cx="3481926" cy="19662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588"/>
              </a:lnSpc>
              <a:buSzPct val="100000"/>
              <a:buChar char="•"/>
            </a:pPr>
            <a:r>
              <a:rPr lang="en-US" sz="12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Microsoft, Google, IBM &amp; FCC invest in and regulate AI.</a:t>
            </a:r>
          </a:p>
          <a:p>
            <a:pPr marL="242900" indent="-242900" algn="l">
              <a:lnSpc>
                <a:spcPts val="1588"/>
              </a:lnSpc>
              <a:spcBef>
                <a:spcPts val="1367"/>
              </a:spcBef>
              <a:buSzPct val="100000"/>
              <a:buChar char="•"/>
            </a:pPr>
            <a:r>
              <a:rPr lang="en-US" sz="12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FDA and Samsung recognize AI's potential, showing its far-reaching influence.</a:t>
            </a:r>
          </a:p>
          <a:p>
            <a:pPr marL="242900" indent="-242900" algn="l">
              <a:lnSpc>
                <a:spcPts val="1588"/>
              </a:lnSpc>
              <a:spcBef>
                <a:spcPts val="1367"/>
              </a:spcBef>
              <a:buSzPct val="100000"/>
              <a:buChar char="•"/>
            </a:pPr>
            <a:r>
              <a:rPr lang="en-US" sz="126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positive, but declining in 2023; organizations need to reinforce strategies or resolve issues.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209"/>
            <a:ext cx="12188952" cy="4588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15"/>
              </a:lnSpc>
              <a:buNone/>
            </a:pPr>
            <a:r>
              <a:rPr lang="en-US" sz="2869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Impacted Jobs by AI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50104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903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 Over Time &amp; Proportional Distribution for Top 5 Jobs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628368"/>
            <a:ext cx="7967258" cy="25187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1499" t="606" r="-1499" b="606"/>
          <a:stretch/>
        </p:blipFill>
        <p:spPr>
          <a:xfrm>
            <a:off x="95226" y="1628368"/>
            <a:ext cx="7967258" cy="251873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8157710" y="1628368"/>
            <a:ext cx="3936016" cy="2518733"/>
          </a:xfrm>
          <a:prstGeom prst="rect">
            <a:avLst/>
          </a:prstGeom>
          <a:solidFill>
            <a:srgbClr val="1E1E1E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8952" t="958" r="-8952" b="958"/>
          <a:stretch/>
        </p:blipFill>
        <p:spPr>
          <a:xfrm>
            <a:off x="8157710" y="1628368"/>
            <a:ext cx="3936016" cy="25187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5226" y="4242327"/>
            <a:ext cx="7967258" cy="25187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1499" t="606" r="-1499" b="606"/>
          <a:stretch/>
        </p:blipFill>
        <p:spPr>
          <a:xfrm>
            <a:off x="95226" y="4242327"/>
            <a:ext cx="7967258" cy="251873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57710" y="4242327"/>
            <a:ext cx="3936016" cy="2518733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11" name="Object 10"/>
          <p:cNvSpPr/>
          <p:nvPr/>
        </p:nvSpPr>
        <p:spPr>
          <a:xfrm>
            <a:off x="8444977" y="4598904"/>
            <a:ext cx="3577690" cy="18020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22"/>
              </a:lnSpc>
              <a:buSzPct val="100000"/>
              <a:buChar char="•"/>
            </a:pPr>
            <a:r>
              <a:rPr lang="en-US" sz="128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for top 5 jobs rises after Jan 2023, drops in July 2023.</a:t>
            </a:r>
          </a:p>
          <a:p>
            <a:pPr marL="242900" indent="-242900" algn="l">
              <a:lnSpc>
                <a:spcPts val="1622"/>
              </a:lnSpc>
              <a:spcBef>
                <a:spcPts val="1396"/>
              </a:spcBef>
              <a:buSzPct val="100000"/>
              <a:buChar char="•"/>
            </a:pPr>
            <a:r>
              <a:rPr lang="en-US" sz="128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score of 0.65 for top 5 jobs suggests balanced optimism and caution.</a:t>
            </a:r>
          </a:p>
          <a:p>
            <a:pPr marL="242900" indent="-242900" algn="l">
              <a:lnSpc>
                <a:spcPts val="1622"/>
              </a:lnSpc>
              <a:spcBef>
                <a:spcPts val="1396"/>
              </a:spcBef>
              <a:buSzPct val="100000"/>
              <a:buChar char="•"/>
            </a:pPr>
            <a:r>
              <a:rPr lang="en-US" sz="1287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Spotting these trends helps anticipate AI job market issues and prospects.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209"/>
            <a:ext cx="12188952" cy="4588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15"/>
              </a:lnSpc>
              <a:buNone/>
            </a:pPr>
            <a:r>
              <a:rPr lang="en-US" sz="2869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New Tech. &amp; AI Solutions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50104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903"/>
              </a:spcBef>
              <a:buNone/>
            </a:pPr>
            <a:r>
              <a:rPr lang="en-US" sz="15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Technologies Shaping the Future of Employment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628368"/>
            <a:ext cx="7967258" cy="25187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1499" t="606" r="-1499" b="606"/>
          <a:stretch/>
        </p:blipFill>
        <p:spPr>
          <a:xfrm>
            <a:off x="95226" y="1628368"/>
            <a:ext cx="7967258" cy="2518733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8157710" y="1628368"/>
            <a:ext cx="3936016" cy="2518733"/>
          </a:xfrm>
          <a:prstGeom prst="rect">
            <a:avLst/>
          </a:prstGeom>
          <a:solidFill>
            <a:srgbClr val="1E1E1E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4031" t="-70" r="-4031" b="-70"/>
          <a:stretch/>
        </p:blipFill>
        <p:spPr>
          <a:xfrm>
            <a:off x="8157710" y="1628368"/>
            <a:ext cx="3936016" cy="25187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5226" y="4242327"/>
            <a:ext cx="7967258" cy="25187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1499" t="606" r="-1499" b="606"/>
          <a:stretch/>
        </p:blipFill>
        <p:spPr>
          <a:xfrm>
            <a:off x="95226" y="4242327"/>
            <a:ext cx="7967258" cy="2518733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8174644" y="4250794"/>
            <a:ext cx="3936016" cy="2518733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11" name="Object 10"/>
          <p:cNvSpPr/>
          <p:nvPr/>
        </p:nvSpPr>
        <p:spPr>
          <a:xfrm>
            <a:off x="8459261" y="4481136"/>
            <a:ext cx="3529540" cy="21312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746"/>
              </a:lnSpc>
              <a:buSzPct val="100000"/>
              <a:buChar char="•"/>
            </a:pPr>
            <a:r>
              <a:rPr lang="en-US" sz="138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ML powers AI, making a lasting impression in multiple sectors.</a:t>
            </a:r>
          </a:p>
          <a:p>
            <a:pPr marL="242900" indent="-242900" algn="l">
              <a:lnSpc>
                <a:spcPts val="1746"/>
              </a:lnSpc>
              <a:spcBef>
                <a:spcPts val="1503"/>
              </a:spcBef>
              <a:buSzPct val="100000"/>
              <a:buChar char="•"/>
            </a:pPr>
            <a:r>
              <a:rPr lang="en-US" sz="138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ChatGPT and Bing are making waves in AI conversation tech, with strong growth projected for 2023.</a:t>
            </a:r>
          </a:p>
          <a:p>
            <a:pPr marL="242900" indent="-242900" algn="l">
              <a:lnSpc>
                <a:spcPts val="1746"/>
              </a:lnSpc>
              <a:spcBef>
                <a:spcPts val="1503"/>
              </a:spcBef>
              <a:buSzPct val="100000"/>
              <a:buChar char="•"/>
            </a:pPr>
            <a:r>
              <a:rPr lang="en-US" sz="1386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Blockchain revolutionizing finance, data integrity.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74209"/>
            <a:ext cx="12188952" cy="4588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15"/>
              </a:lnSpc>
              <a:buNone/>
            </a:pPr>
            <a:r>
              <a:rPr lang="en-US" sz="2869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in AI Application Transformation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50104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903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Applications Indicating Resistance or Limitations in AI Adaptation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628368"/>
            <a:ext cx="5951637" cy="5132692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567" t="-7329" r="567" b="-7329"/>
          <a:stretch/>
        </p:blipFill>
        <p:spPr>
          <a:xfrm>
            <a:off x="95226" y="1628368"/>
            <a:ext cx="5951637" cy="513269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6142089" y="1628368"/>
            <a:ext cx="5951637" cy="2518733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t="1169" b="1169"/>
          <a:stretch/>
        </p:blipFill>
        <p:spPr>
          <a:xfrm>
            <a:off x="6142089" y="1628368"/>
            <a:ext cx="5951637" cy="2518733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6142089" y="4242327"/>
            <a:ext cx="5951637" cy="2518733"/>
          </a:xfrm>
          <a:prstGeom prst="rect">
            <a:avLst/>
          </a:prstGeom>
          <a:solidFill>
            <a:srgbClr val="62A8BB"/>
          </a:solidFill>
        </p:spPr>
      </p:sp>
      <p:sp>
        <p:nvSpPr>
          <p:cNvPr id="9" name="Object 8"/>
          <p:cNvSpPr/>
          <p:nvPr/>
        </p:nvSpPr>
        <p:spPr>
          <a:xfrm>
            <a:off x="6456336" y="4568104"/>
            <a:ext cx="5540931" cy="18647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701"/>
              </a:lnSpc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Biotech's complexity leads to difficulties due to its intricate biological systems.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chatbots may lead to trust and transparency issues, per ChatGPT and Bing.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Op. Hurdles: RPA &amp; drones face deployment &amp; safety issues.</a:t>
            </a:r>
          </a:p>
          <a:p>
            <a:pPr marL="242900" indent="-242900" algn="l">
              <a:lnSpc>
                <a:spcPts val="1701"/>
              </a:lnSpc>
              <a:spcBef>
                <a:spcPts val="1464"/>
              </a:spcBef>
              <a:buSzPct val="100000"/>
              <a:buChar char="•"/>
            </a:pPr>
            <a:r>
              <a:rPr lang="en-US" sz="135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Neural networks call for continual advancement.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62A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Actionable Recommendations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987972" y="2532540"/>
            <a:ext cx="1428393" cy="1428393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9828" y="2853326"/>
            <a:ext cx="571357" cy="76181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16805" y="4052588"/>
            <a:ext cx="2573767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Engage AI Leaders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01099" y="4368918"/>
            <a:ext cx="2573767" cy="85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vl="1" algn="l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Collaborate with top AI entities and influencers to strengthen the brand's position.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916177" y="2532540"/>
            <a:ext cx="1428393" cy="1428393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pic>
        <p:nvPicPr>
          <p:cNvPr id="8" name="Object 7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4015" y="2853135"/>
            <a:ext cx="761810" cy="799900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3404813" y="4052588"/>
            <a:ext cx="2435406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Education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3404813" y="4368918"/>
            <a:ext cx="2513970" cy="639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 advanced modules preparing the next generation for AI roles.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844382" y="2532540"/>
            <a:ext cx="1428393" cy="1428393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pic>
        <p:nvPicPr>
          <p:cNvPr id="12" name="Object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40531" y="3029085"/>
            <a:ext cx="638015" cy="428518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254458" y="4052588"/>
            <a:ext cx="2513969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Ethical AI Focus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348730" y="4368918"/>
            <a:ext cx="2419697" cy="639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Adopt transparent, research-backed methods to ensure ethical AI practices.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9772587" y="2532540"/>
            <a:ext cx="1428393" cy="1428393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18089" y="2895174"/>
            <a:ext cx="933217" cy="780855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182667" y="4052588"/>
            <a:ext cx="2592528" cy="2304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14"/>
              </a:lnSpc>
              <a:buNone/>
            </a:pPr>
            <a:r>
              <a:rPr lang="en-US" sz="1440" b="1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Hub Presence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9198375" y="4368918"/>
            <a:ext cx="2564156" cy="6398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80"/>
              </a:lnSpc>
              <a:spcBef>
                <a:spcPts val="663"/>
              </a:spcBef>
              <a:buNone/>
            </a:pPr>
            <a:r>
              <a:rPr lang="en-US" sz="1200" dirty="0">
                <a:solidFill>
                  <a:srgbClr val="FFFFFF">
                    <a:alpha val="90000"/>
                  </a:srgb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visibility in major AI regions with tailored initiatives and hubs.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62A8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l="7333" t="2000" r="7333" b="2000"/>
          <a:stretch/>
        </p:blipFill>
        <p:spPr>
          <a:xfrm>
            <a:off x="0" y="0"/>
            <a:ext cx="6094476" cy="6856286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0452" y="-190452"/>
            <a:ext cx="1809298" cy="59992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665833" y="1809372"/>
            <a:ext cx="5446938" cy="428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374"/>
              </a:lnSpc>
              <a:buSzPct val="100000"/>
              <a:buChar char="•"/>
            </a:pPr>
            <a:r>
              <a:rPr lang="en-US" sz="2678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Me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935441" y="2361609"/>
            <a:ext cx="5177330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Hyojun Kim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6944963" y="2790137"/>
            <a:ext cx="5337427" cy="6597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8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455 Cityfront Plaza Dr, Chicago, IL 60611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35466" y="3612047"/>
            <a:ext cx="209498" cy="209498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7151487" y="3593301"/>
            <a:ext cx="4912719" cy="2346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8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kimhyojun@uchicago.edu</a:t>
            </a:r>
            <a:endParaRPr lang="en-US" dirty="0"/>
          </a:p>
        </p:txBody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5466" y="4145316"/>
            <a:ext cx="209498" cy="209498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7151487" y="4126567"/>
            <a:ext cx="4912719" cy="2346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8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LinkedIn: </a:t>
            </a:r>
            <a:r>
              <a:rPr lang="en-US" sz="1320" u="sng" dirty="0">
                <a:solidFill>
                  <a:srgbClr val="11A9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9"/>
              </a:rPr>
              <a:t>Link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35466" y="4681261"/>
            <a:ext cx="199975" cy="199975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7151487" y="4659834"/>
            <a:ext cx="4912719" cy="23464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48"/>
              </a:lnSpc>
              <a:buNone/>
            </a:pPr>
            <a:r>
              <a:rPr lang="en-US" sz="132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Github: </a:t>
            </a:r>
            <a:r>
              <a:rPr lang="en-US" sz="1320" u="sng" dirty="0">
                <a:solidFill>
                  <a:srgbClr val="11A9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12"/>
              </a:rPr>
              <a:t>Link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632193" y="523744"/>
            <a:ext cx="3877829" cy="2554305"/>
          </a:xfrm>
          <a:prstGeom prst="rect">
            <a:avLst/>
          </a:prstGeom>
          <a:solidFill>
            <a:srgbClr val="E66922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t="613" b="613"/>
          <a:stretch/>
        </p:blipFill>
        <p:spPr>
          <a:xfrm>
            <a:off x="632193" y="523744"/>
            <a:ext cx="3877829" cy="2554305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32193" y="3173275"/>
            <a:ext cx="3877829" cy="2549819"/>
          </a:xfrm>
          <a:prstGeom prst="rect">
            <a:avLst/>
          </a:prstGeom>
          <a:solidFill>
            <a:srgbClr val="E66922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4"/>
          <a:srcRect t="616" b="616"/>
          <a:stretch/>
        </p:blipFill>
        <p:spPr>
          <a:xfrm>
            <a:off x="632193" y="3173275"/>
            <a:ext cx="3877829" cy="254981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5142215" y="1316353"/>
            <a:ext cx="7046738" cy="635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72"/>
              </a:lnSpc>
              <a:buNone/>
            </a:pPr>
            <a:r>
              <a:rPr lang="en-US" sz="1010" dirty="0">
                <a:solidFill>
                  <a:srgbClr val="E6692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Objective:</a:t>
            </a:r>
          </a:p>
          <a:p>
            <a:pPr algn="l">
              <a:lnSpc>
                <a:spcPts val="1272"/>
              </a:lnSpc>
              <a:spcBef>
                <a:spcPts val="1164"/>
              </a:spcBef>
              <a:buNone/>
            </a:pPr>
            <a: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 elucidate the transformative impact of AI across various professions and industry sectors by analyzing news articles, and to provide actionable recommendations.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142215" y="2020209"/>
            <a:ext cx="3237689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8" name="Object 7"/>
          <p:cNvSpPr/>
          <p:nvPr/>
        </p:nvSpPr>
        <p:spPr>
          <a:xfrm>
            <a:off x="5142215" y="2279477"/>
            <a:ext cx="7046738" cy="635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72"/>
              </a:lnSpc>
              <a:spcBef>
                <a:spcPts val="531"/>
              </a:spcBef>
              <a:buNone/>
            </a:pPr>
            <a:r>
              <a:rPr lang="en-US" sz="1010" dirty="0">
                <a:solidFill>
                  <a:srgbClr val="E6692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Approach &amp; Methodology:</a:t>
            </a:r>
          </a:p>
          <a:p>
            <a:pPr algn="l">
              <a:lnSpc>
                <a:spcPts val="1272"/>
              </a:lnSpc>
              <a:spcBef>
                <a:spcPts val="1164"/>
              </a:spcBef>
              <a:buNone/>
            </a:pPr>
            <a: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Utilized NLP techniques, such as data preprocessing, topic modeling, classification, customized targeted sentiment analysis, and Named Entity Recognition.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5142215" y="2983332"/>
            <a:ext cx="3237689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10" name="Object 9"/>
          <p:cNvSpPr/>
          <p:nvPr/>
        </p:nvSpPr>
        <p:spPr>
          <a:xfrm>
            <a:off x="5142215" y="3242600"/>
            <a:ext cx="7046738" cy="25294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72"/>
              </a:lnSpc>
              <a:spcBef>
                <a:spcPts val="531"/>
              </a:spcBef>
              <a:buNone/>
            </a:pPr>
            <a:r>
              <a:rPr lang="en-US" sz="1010" dirty="0">
                <a:solidFill>
                  <a:srgbClr val="E6692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Insights:</a:t>
            </a:r>
          </a:p>
          <a:p>
            <a:pPr algn="l">
              <a:lnSpc>
                <a:spcPts val="1272"/>
              </a:lnSpc>
              <a:spcBef>
                <a:spcPts val="1164"/>
              </a:spcBef>
              <a:buNone/>
            </a:pPr>
            <a:r>
              <a:rPr lang="en-US" sz="1010" u="sng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Prominent Figures:</a:t>
            </a:r>
            <a:b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 Altman, Joe Biden rank amongst the top-mentioned in AI discussions.</a:t>
            </a:r>
          </a:p>
          <a:p>
            <a:pPr algn="l">
              <a:lnSpc>
                <a:spcPts val="1272"/>
              </a:lnSpc>
              <a:spcBef>
                <a:spcPts val="1164"/>
              </a:spcBef>
              <a:buNone/>
            </a:pPr>
            <a:r>
              <a:rPr lang="en-US" sz="1010" u="sng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Impact on Jobs:</a:t>
            </a:r>
            <a:b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Engineer, investor, and manager roles are prominently discussed.</a:t>
            </a:r>
          </a:p>
          <a:p>
            <a:pPr algn="l">
              <a:lnSpc>
                <a:spcPts val="1272"/>
              </a:lnSpc>
              <a:spcBef>
                <a:spcPts val="1164"/>
              </a:spcBef>
              <a:buNone/>
            </a:pPr>
            <a:r>
              <a:rPr lang="en-US" sz="1010" u="sng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Trending AI Technologies:</a:t>
            </a:r>
            <a:b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and ChatGPT dominate the AI tech conversation.</a:t>
            </a:r>
          </a:p>
          <a:p>
            <a:pPr algn="l">
              <a:lnSpc>
                <a:spcPts val="1272"/>
              </a:lnSpc>
              <a:spcBef>
                <a:spcPts val="1164"/>
              </a:spcBef>
              <a:buNone/>
            </a:pPr>
            <a:r>
              <a:rPr lang="en-US" sz="1010" u="sng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News Focus:</a:t>
            </a:r>
            <a:b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analysis, AI business solutions, and technological advancements are key themes.</a:t>
            </a:r>
          </a:p>
          <a:p>
            <a:pPr algn="l">
              <a:lnSpc>
                <a:spcPts val="1272"/>
              </a:lnSpc>
              <a:spcBef>
                <a:spcPts val="1164"/>
              </a:spcBef>
              <a:buNone/>
            </a:pPr>
            <a:r>
              <a:rPr lang="en-US" sz="1010" u="sng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Trend:</a:t>
            </a:r>
            <a:b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01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sentiment on the rise; Sam Altman praised, ChatGPT with mixed reactions.</a:t>
            </a:r>
            <a:endParaRPr lang="en-US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2215" y="923694"/>
            <a:ext cx="6475381" cy="19045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5142215" y="433354"/>
            <a:ext cx="7046738" cy="3212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31"/>
              </a:lnSpc>
              <a:buNone/>
            </a:pPr>
            <a:r>
              <a:rPr lang="en-US" sz="200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Executive Summary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0" y="6182858"/>
            <a:ext cx="12188952" cy="255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1440" dirty="0">
                <a:solidFill>
                  <a:srgbClr val="E6692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Embracing AI-driven transformations is pivotal for future-ready industries and professions.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248201" y="374209"/>
            <a:ext cx="7820071" cy="4588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615"/>
              </a:lnSpc>
              <a:buNone/>
            </a:pPr>
            <a:r>
              <a:rPr lang="en-US" sz="2869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Agenda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4137051" cy="6865808"/>
          </a:xfrm>
          <a:prstGeom prst="rect">
            <a:avLst/>
          </a:prstGeom>
          <a:solidFill>
            <a:srgbClr val="F5F5F5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l="4808" r="4808"/>
          <a:stretch/>
        </p:blipFill>
        <p:spPr>
          <a:xfrm>
            <a:off x="0" y="0"/>
            <a:ext cx="4137051" cy="6865808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4698885" y="1549955"/>
            <a:ext cx="3595748" cy="4376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769"/>
              </a:lnSpc>
              <a:buSzPct val="100000"/>
              <a:buFont typeface="+mj-lt"/>
              <a:buAutoNum type="arabicPeriod"/>
            </a:pPr>
            <a:r>
              <a:rPr lang="en-US" sz="140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</a:t>
            </a:r>
          </a:p>
          <a:p>
            <a:pPr marL="485800" lvl="1" indent="-242900" algn="l">
              <a:lnSpc>
                <a:spcPts val="1256"/>
              </a:lnSpc>
              <a:spcBef>
                <a:spcPts val="263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Explanation of steps taken to clean and prepare the data.</a:t>
            </a:r>
          </a:p>
          <a:p>
            <a:pPr marL="242900" indent="-242900" algn="l">
              <a:lnSpc>
                <a:spcPts val="1769"/>
              </a:lnSpc>
              <a:spcBef>
                <a:spcPts val="1696"/>
              </a:spcBef>
              <a:buSzPct val="100000"/>
              <a:buFont typeface="+mj-lt"/>
              <a:buAutoNum type="arabicPeriod"/>
            </a:pPr>
            <a:r>
              <a:rPr lang="en-US" sz="140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</a:t>
            </a:r>
          </a:p>
          <a:p>
            <a:pPr marL="485800" lvl="1" indent="-242900" algn="l">
              <a:lnSpc>
                <a:spcPts val="1256"/>
              </a:lnSpc>
              <a:spcBef>
                <a:spcPts val="263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High-level overview of data characteristics and patterns.</a:t>
            </a:r>
          </a:p>
          <a:p>
            <a:pPr marL="242900" indent="-242900" algn="l">
              <a:lnSpc>
                <a:spcPts val="1769"/>
              </a:lnSpc>
              <a:spcBef>
                <a:spcPts val="1696"/>
              </a:spcBef>
              <a:buSzPct val="100000"/>
              <a:buFont typeface="+mj-lt"/>
              <a:buAutoNum type="arabicPeriod"/>
            </a:pPr>
            <a:r>
              <a:rPr lang="en-US" sz="140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LDA Topic Modeling</a:t>
            </a:r>
          </a:p>
          <a:p>
            <a:pPr marL="485800" lvl="1" indent="-242900" algn="l">
              <a:lnSpc>
                <a:spcPts val="1256"/>
              </a:lnSpc>
              <a:spcBef>
                <a:spcPts val="263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 into Latent Dirichlet Allocation and its findings.</a:t>
            </a:r>
          </a:p>
          <a:p>
            <a:pPr marL="242900" indent="-242900" algn="l">
              <a:lnSpc>
                <a:spcPts val="1769"/>
              </a:lnSpc>
              <a:spcBef>
                <a:spcPts val="1696"/>
              </a:spcBef>
              <a:buSzPct val="100000"/>
              <a:buFont typeface="+mj-lt"/>
              <a:buAutoNum type="arabicPeriod"/>
            </a:pPr>
            <a:r>
              <a:rPr lang="en-US" sz="140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Classification Model</a:t>
            </a:r>
          </a:p>
          <a:p>
            <a:pPr marL="485800" lvl="1" indent="-242900" algn="l">
              <a:lnSpc>
                <a:spcPts val="1256"/>
              </a:lnSpc>
              <a:spcBef>
                <a:spcPts val="263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Classify data by input features.</a:t>
            </a:r>
          </a:p>
          <a:p>
            <a:pPr marL="485800" lvl="1" indent="-242900" algn="l">
              <a:lnSpc>
                <a:spcPts val="1256"/>
              </a:lnSpc>
              <a:spcBef>
                <a:spcPts val="340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Run subsequent LDA on each classified topic.</a:t>
            </a:r>
          </a:p>
          <a:p>
            <a:pPr marL="242900" indent="-242900" algn="l">
              <a:lnSpc>
                <a:spcPts val="1769"/>
              </a:lnSpc>
              <a:spcBef>
                <a:spcPts val="1696"/>
              </a:spcBef>
              <a:buSzPct val="100000"/>
              <a:buFont typeface="+mj-lt"/>
              <a:buAutoNum type="arabicPeriod"/>
            </a:pPr>
            <a:r>
              <a:rPr lang="en-US" sz="140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</a:t>
            </a:r>
          </a:p>
          <a:p>
            <a:pPr marL="485800" lvl="1" indent="-242900" algn="l">
              <a:lnSpc>
                <a:spcPts val="1256"/>
              </a:lnSpc>
              <a:spcBef>
                <a:spcPts val="263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VADER &amp; Yelp models to improve sentiment analysis</a:t>
            </a:r>
          </a:p>
          <a:p>
            <a:pPr marL="485800" lvl="1" indent="-242900" algn="l">
              <a:lnSpc>
                <a:spcPts val="1256"/>
              </a:lnSpc>
              <a:spcBef>
                <a:spcPts val="340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blended approach for review sentiment categorization.</a:t>
            </a:r>
          </a:p>
          <a:p>
            <a:pPr marL="485800" lvl="1" indent="-242900" algn="l">
              <a:lnSpc>
                <a:spcPts val="1256"/>
              </a:lnSpc>
              <a:spcBef>
                <a:spcPts val="340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Blended Sentiment Over Time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8348692" y="1549955"/>
            <a:ext cx="3595748" cy="34636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69"/>
              </a:lnSpc>
              <a:buSzPct val="100000"/>
              <a:buFont typeface="+mj-lt"/>
              <a:buAutoNum type="arabicPeriod" startAt="6"/>
            </a:pPr>
            <a:r>
              <a:rPr lang="en-US" sz="140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NLP Techniques</a:t>
            </a:r>
          </a:p>
          <a:p>
            <a:pPr marL="485800" lvl="1" indent="-242900" algn="l">
              <a:lnSpc>
                <a:spcPts val="1256"/>
              </a:lnSpc>
              <a:spcBef>
                <a:spcPts val="263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Name Entity Recognition</a:t>
            </a:r>
          </a:p>
          <a:p>
            <a:pPr marL="485800" lvl="1" indent="-242900" algn="l">
              <a:lnSpc>
                <a:spcPts val="1256"/>
              </a:lnSpc>
              <a:spcBef>
                <a:spcPts val="340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Highlight entities &amp; their significance.</a:t>
            </a:r>
          </a:p>
          <a:p>
            <a:pPr marL="242900" indent="-242900" algn="l">
              <a:lnSpc>
                <a:spcPts val="1769"/>
              </a:lnSpc>
              <a:spcBef>
                <a:spcPts val="1696"/>
              </a:spcBef>
              <a:buSzPct val="100000"/>
              <a:buFont typeface="+mj-lt"/>
              <a:buAutoNum type="arabicPeriod" startAt="6"/>
            </a:pPr>
            <a:r>
              <a:rPr lang="en-US" sz="140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Targeted Sentiment Analysis</a:t>
            </a:r>
          </a:p>
          <a:p>
            <a:pPr marL="485800" lvl="1" indent="-242900" algn="l">
              <a:lnSpc>
                <a:spcPts val="1256"/>
              </a:lnSpc>
              <a:spcBef>
                <a:spcPts val="263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Entities with sentiments linked to visuals highlighting discoveries.</a:t>
            </a:r>
          </a:p>
          <a:p>
            <a:pPr marL="242900" indent="-242900" algn="l">
              <a:lnSpc>
                <a:spcPts val="1769"/>
              </a:lnSpc>
              <a:spcBef>
                <a:spcPts val="1696"/>
              </a:spcBef>
              <a:buSzPct val="100000"/>
              <a:buFont typeface="+mj-lt"/>
              <a:buAutoNum type="arabicPeriod" startAt="6"/>
            </a:pPr>
            <a:r>
              <a:rPr lang="en-US" sz="140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NLP Insights</a:t>
            </a:r>
          </a:p>
          <a:p>
            <a:pPr marL="485800" lvl="1" indent="-242900" algn="l">
              <a:lnSpc>
                <a:spcPts val="1256"/>
              </a:lnSpc>
              <a:spcBef>
                <a:spcPts val="263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Leading Companies Investing in AI's Future</a:t>
            </a:r>
          </a:p>
          <a:p>
            <a:pPr marL="485800" lvl="1" indent="-242900" algn="l">
              <a:lnSpc>
                <a:spcPts val="1256"/>
              </a:lnSpc>
              <a:spcBef>
                <a:spcPts val="340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Impacted Jobs</a:t>
            </a:r>
          </a:p>
          <a:p>
            <a:pPr marL="485800" lvl="1" indent="-242900" algn="l">
              <a:lnSpc>
                <a:spcPts val="1256"/>
              </a:lnSpc>
              <a:spcBef>
                <a:spcPts val="340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New Tech. &amp; AI Solutions</a:t>
            </a:r>
          </a:p>
          <a:p>
            <a:pPr marL="485800" lvl="1" indent="-242900" algn="l">
              <a:lnSpc>
                <a:spcPts val="1256"/>
              </a:lnSpc>
              <a:spcBef>
                <a:spcPts val="340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Applications Challenging for AI Adoption</a:t>
            </a:r>
          </a:p>
          <a:p>
            <a:pPr marL="242900" indent="-242900" algn="l">
              <a:lnSpc>
                <a:spcPts val="1769"/>
              </a:lnSpc>
              <a:spcBef>
                <a:spcPts val="1696"/>
              </a:spcBef>
              <a:buSzPct val="100000"/>
              <a:buFont typeface="+mj-lt"/>
              <a:buAutoNum type="arabicPeriod" startAt="6"/>
            </a:pPr>
            <a:r>
              <a:rPr lang="en-US" sz="140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Actionable Recommendations</a:t>
            </a:r>
          </a:p>
          <a:p>
            <a:pPr marL="485800" lvl="1" indent="-242900" algn="l">
              <a:lnSpc>
                <a:spcPts val="1256"/>
              </a:lnSpc>
              <a:spcBef>
                <a:spcPts val="263"/>
              </a:spcBef>
              <a:buSzPct val="100000"/>
              <a:buChar char="•"/>
            </a:pPr>
            <a:r>
              <a:rPr lang="en-US" sz="897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Analysis insights to devise strategies and initiatives.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961784" y="6555579"/>
            <a:ext cx="10265383" cy="11724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924"/>
              </a:lnSpc>
              <a:buNone/>
            </a:pPr>
            <a:r>
              <a:rPr lang="en-US" sz="66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©2023 Proprietary and Confidential. All Rights Reserved.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Preprocessing 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78375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816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Article Clean-Up and Filtering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749" y="2320184"/>
            <a:ext cx="2085454" cy="123794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98340" y="2761262"/>
            <a:ext cx="1501345" cy="3454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  <a:buNone/>
            </a:pPr>
            <a:r>
              <a:rPr lang="en-US" sz="108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Text Extraction &amp; Cleanup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3670077"/>
            <a:ext cx="1501345" cy="157681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Discard irrelevant articles.</a:t>
            </a:r>
          </a:p>
          <a:p>
            <a:pPr marL="242900" indent="-242900" algn="l">
              <a:lnSpc>
                <a:spcPts val="1680"/>
              </a:lnSpc>
              <a:spcBef>
                <a:spcPts val="647"/>
              </a:spcBef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Extract only 'text' to reduce redundancy.</a:t>
            </a:r>
            <a:endParaRPr lang="en-US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4741" y="2320184"/>
            <a:ext cx="2085454" cy="123794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2739342" y="2846965"/>
            <a:ext cx="1187099" cy="1727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  <a:buNone/>
            </a:pPr>
            <a:r>
              <a:rPr lang="en-US" sz="108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Normalization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2602849" y="3670077"/>
            <a:ext cx="1501345" cy="13635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Convert text to lowercase.</a:t>
            </a:r>
          </a:p>
          <a:p>
            <a:pPr marL="242900" indent="-242900" algn="l">
              <a:lnSpc>
                <a:spcPts val="1680"/>
              </a:lnSpc>
              <a:spcBef>
                <a:spcPts val="647"/>
              </a:spcBef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punctuation, urls, and diacritics.</a:t>
            </a:r>
            <a:endParaRPr lang="en-US" dirty="0"/>
          </a:p>
        </p:txBody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35805" y="2320184"/>
            <a:ext cx="2085454" cy="123794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4580382" y="2675558"/>
            <a:ext cx="1187099" cy="518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  <a:buNone/>
            </a:pPr>
            <a:r>
              <a:rPr lang="en-US" sz="108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Tokenization &amp; N-Gram Creation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443889" y="3670077"/>
            <a:ext cx="1501345" cy="221668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Decompose text into individual words.</a:t>
            </a:r>
          </a:p>
          <a:p>
            <a:pPr marL="242900" indent="-242900" algn="l">
              <a:lnSpc>
                <a:spcPts val="1680"/>
              </a:lnSpc>
              <a:spcBef>
                <a:spcPts val="647"/>
              </a:spcBef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meaningful bigrams, trigrams from tokenized words.</a:t>
            </a:r>
            <a:endParaRPr lang="en-US" dirty="0"/>
          </a:p>
        </p:txBody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6869" y="2320184"/>
            <a:ext cx="2085454" cy="123794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6421422" y="2761262"/>
            <a:ext cx="1187099" cy="3454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  <a:buNone/>
            </a:pPr>
            <a:r>
              <a:rPr lang="en-US" sz="108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Stopword Removal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284928" y="3670077"/>
            <a:ext cx="1501345" cy="12797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Filter out common words like 'the', 'a', 'and' that don't add meaning.</a:t>
            </a:r>
            <a:endParaRPr lang="en-US" dirty="0"/>
          </a:p>
        </p:txBody>
      </p:sp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17861" y="2320184"/>
            <a:ext cx="2085454" cy="123794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8262461" y="2846965"/>
            <a:ext cx="1187099" cy="1727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  <a:buNone/>
            </a:pPr>
            <a:r>
              <a:rPr lang="en-US" sz="108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Lemmatization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8125968" y="3670077"/>
            <a:ext cx="1501345" cy="10664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 words to their root form, e.g. 'running' to 'run'.</a:t>
            </a:r>
            <a:endParaRPr lang="en-US" dirty="0"/>
          </a:p>
        </p:txBody>
      </p:sp>
      <p:pic>
        <p:nvPicPr>
          <p:cNvPr id="19" name="Object 1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58925" y="2320184"/>
            <a:ext cx="2085454" cy="123794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10103501" y="2675558"/>
            <a:ext cx="1187099" cy="518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61"/>
              </a:lnSpc>
              <a:buNone/>
            </a:pPr>
            <a:r>
              <a:rPr lang="en-US" sz="1080" dirty="0">
                <a:solidFill>
                  <a:srgbClr val="FFFFF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Dictionary &amp; Corpus Formation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9967008" y="3670077"/>
            <a:ext cx="1501345" cy="1790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680"/>
              </a:lnSpc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 dictionary from lemmatized words.</a:t>
            </a:r>
          </a:p>
          <a:p>
            <a:pPr marL="242900" indent="-242900" algn="l">
              <a:lnSpc>
                <a:spcPts val="1680"/>
              </a:lnSpc>
              <a:spcBef>
                <a:spcPts val="647"/>
              </a:spcBef>
              <a:buSzPct val="100000"/>
              <a:buChar char="•"/>
            </a:pPr>
            <a:r>
              <a:rPr lang="en-US" sz="12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Transform the dataset into a corpus for modeling.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2827"/>
            <a:ext cx="12188952" cy="5099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016"/>
              </a:lnSpc>
              <a:buNone/>
            </a:pPr>
            <a:r>
              <a:rPr lang="en-US" sz="318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78375"/>
            <a:ext cx="12188952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100"/>
              </a:lnSpc>
              <a:spcBef>
                <a:spcPts val="816"/>
              </a:spcBef>
              <a:buNone/>
            </a:pPr>
            <a:r>
              <a:rPr lang="en-US" sz="150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Unpacking the News Data: From Basic Information to Visual Insights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" y="1656936"/>
            <a:ext cx="3936016" cy="5104124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1313" t="1681" r="-1313" b="1681"/>
          <a:stretch/>
        </p:blipFill>
        <p:spPr>
          <a:xfrm>
            <a:off x="95226" y="1656936"/>
            <a:ext cx="3936016" cy="5104124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126468" y="1656936"/>
            <a:ext cx="3936016" cy="2504449"/>
          </a:xfrm>
          <a:prstGeom prst="rect">
            <a:avLst/>
          </a:prstGeom>
          <a:solidFill>
            <a:srgbClr val="1E1E1E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4"/>
          <a:srcRect l="-5662" t="-380" r="-5662" b="-380"/>
          <a:stretch/>
        </p:blipFill>
        <p:spPr>
          <a:xfrm>
            <a:off x="4126468" y="1656936"/>
            <a:ext cx="3936016" cy="2504449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8157710" y="1656936"/>
            <a:ext cx="3936016" cy="2504449"/>
          </a:xfrm>
          <a:prstGeom prst="rect">
            <a:avLst/>
          </a:prstGeom>
          <a:solidFill>
            <a:srgbClr val="1E1E1E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5"/>
          <a:srcRect l="-45761" t="-1482" r="-45761" b="-1482"/>
          <a:stretch/>
        </p:blipFill>
        <p:spPr>
          <a:xfrm>
            <a:off x="8157710" y="1656936"/>
            <a:ext cx="3936016" cy="2504449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4126468" y="4256611"/>
            <a:ext cx="3936016" cy="250444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6"/>
          <a:srcRect l="-7141" t="2004" r="-7141" b="2004"/>
          <a:stretch/>
        </p:blipFill>
        <p:spPr>
          <a:xfrm>
            <a:off x="4126468" y="4256611"/>
            <a:ext cx="3936016" cy="2504449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8157710" y="4256611"/>
            <a:ext cx="3936016" cy="250444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7"/>
          <a:srcRect l="-8014" t="2004" r="-8014" b="2004"/>
          <a:stretch/>
        </p:blipFill>
        <p:spPr>
          <a:xfrm>
            <a:off x="8157710" y="4256611"/>
            <a:ext cx="3936016" cy="25044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76131" y="476131"/>
            <a:ext cx="4616566" cy="591354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/>
          <a:srcRect l="2930" t="-7812" r="2930" b="-7812"/>
          <a:stretch/>
        </p:blipFill>
        <p:spPr>
          <a:xfrm>
            <a:off x="476131" y="476131"/>
            <a:ext cx="4616566" cy="591354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5247822" y="447191"/>
            <a:ext cx="6768819" cy="2803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209"/>
              </a:lnSpc>
              <a:buNone/>
            </a:pPr>
            <a:r>
              <a:rPr lang="en-US" sz="1753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LDA Topic Modeling on News Articles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5555482" y="822367"/>
            <a:ext cx="6153470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6" name="Object 5"/>
          <p:cNvSpPr/>
          <p:nvPr/>
        </p:nvSpPr>
        <p:spPr>
          <a:xfrm>
            <a:off x="5247822" y="1125901"/>
            <a:ext cx="6768819" cy="19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59"/>
              </a:lnSpc>
              <a:spcBef>
                <a:spcPts val="873"/>
              </a:spcBef>
              <a:buNone/>
            </a:pPr>
            <a:r>
              <a:rPr lang="en-US" sz="123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5247822" y="1392981"/>
            <a:ext cx="6768819" cy="176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86"/>
              </a:lnSpc>
              <a:spcBef>
                <a:spcPts val="534"/>
              </a:spcBef>
              <a:buNone/>
            </a:pP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 topics in a news corpus using LDA and optimize model coherence.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7093830" y="1682081"/>
            <a:ext cx="3076700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9" name="Object 8"/>
          <p:cNvSpPr/>
          <p:nvPr/>
        </p:nvSpPr>
        <p:spPr>
          <a:xfrm>
            <a:off x="5247822" y="1985615"/>
            <a:ext cx="6768819" cy="19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59"/>
              </a:lnSpc>
              <a:spcBef>
                <a:spcPts val="873"/>
              </a:spcBef>
              <a:buNone/>
            </a:pPr>
            <a:r>
              <a:rPr lang="en-US" sz="123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Selection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5247822" y="2252694"/>
            <a:ext cx="6768819" cy="176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86"/>
              </a:lnSpc>
              <a:spcBef>
                <a:spcPts val="534"/>
              </a:spcBef>
              <a:buNone/>
            </a:pP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LDA (Latent Dirichlet Allocation) chosen for its effectiveness in topic modeling.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5247822" y="2576389"/>
            <a:ext cx="6768819" cy="19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59"/>
              </a:lnSpc>
              <a:spcBef>
                <a:spcPts val="1140"/>
              </a:spcBef>
              <a:buNone/>
            </a:pPr>
            <a:r>
              <a:rPr lang="en-US" sz="123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5247822" y="2843469"/>
            <a:ext cx="6768819" cy="3520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86"/>
              </a:lnSpc>
              <a:spcBef>
                <a:spcPts val="534"/>
              </a:spcBef>
              <a:buNone/>
            </a:pP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 Tuning: Evaluated various topic counts, alpha &amp; beta configurations.</a:t>
            </a:r>
            <a:b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Evaluation: Used Coherence Score for model optimization.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5247822" y="3343183"/>
            <a:ext cx="6768819" cy="19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59"/>
              </a:lnSpc>
              <a:spcBef>
                <a:spcPts val="1140"/>
              </a:spcBef>
              <a:buNone/>
            </a:pPr>
            <a:r>
              <a:rPr lang="en-US" sz="123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Optimal Model Parameters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5247822" y="3610263"/>
            <a:ext cx="6768819" cy="704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86"/>
              </a:lnSpc>
              <a:spcBef>
                <a:spcPts val="534"/>
              </a:spcBef>
              <a:buNone/>
            </a:pP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Topics: 5</a:t>
            </a:r>
            <a:b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Alpha: Asymmetric</a:t>
            </a:r>
            <a:b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Beta: Auto</a:t>
            </a:r>
            <a:b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Coherence Score: 0.440046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093830" y="4427422"/>
            <a:ext cx="3076700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16" name="Object 15"/>
          <p:cNvSpPr/>
          <p:nvPr/>
        </p:nvSpPr>
        <p:spPr>
          <a:xfrm>
            <a:off x="5247822" y="4730956"/>
            <a:ext cx="6768819" cy="19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59"/>
              </a:lnSpc>
              <a:spcBef>
                <a:spcPts val="873"/>
              </a:spcBef>
              <a:buNone/>
            </a:pPr>
            <a:r>
              <a:rPr lang="en-US" sz="123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Identified Topics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5247822" y="4998036"/>
            <a:ext cx="6768819" cy="5280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86"/>
              </a:lnSpc>
              <a:spcBef>
                <a:spcPts val="534"/>
              </a:spcBef>
              <a:buNone/>
            </a:pP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News Trends: 'say', 'news', 'ago', 'ai', 'video'...</a:t>
            </a:r>
            <a:b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Market Reports: 'market', 'report', 'intelligence', 'artificial'...</a:t>
            </a:r>
            <a:b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 &amp; Business: 'ai', 'technology', 'datum', 'company'... 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5555482" y="5639176"/>
            <a:ext cx="6153470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19" name="Object 18"/>
          <p:cNvSpPr/>
          <p:nvPr/>
        </p:nvSpPr>
        <p:spPr>
          <a:xfrm>
            <a:off x="5247822" y="5942709"/>
            <a:ext cx="6768819" cy="19796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59"/>
              </a:lnSpc>
              <a:spcBef>
                <a:spcPts val="873"/>
              </a:spcBef>
              <a:buNone/>
            </a:pPr>
            <a:r>
              <a:rPr lang="en-US" sz="123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Github Link for Topics Visualization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5247822" y="6209789"/>
            <a:ext cx="6768819" cy="1760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86"/>
              </a:lnSpc>
              <a:spcBef>
                <a:spcPts val="534"/>
              </a:spcBef>
              <a:buNone/>
            </a:pPr>
            <a:r>
              <a:rPr lang="en-US" sz="99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Click: </a:t>
            </a:r>
            <a:r>
              <a:rPr lang="en-US" sz="990" u="sng" dirty="0">
                <a:solidFill>
                  <a:srgbClr val="11A9E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/>
              </a:rPr>
              <a:t>Download html and Select Topic Model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466608" y="563052"/>
            <a:ext cx="11255735" cy="2317724"/>
          </a:xfrm>
          <a:prstGeom prst="rect">
            <a:avLst/>
          </a:prstGeom>
          <a:noFill/>
          <a:ln w="25400">
            <a:solidFill>
              <a:srgbClr val="FFFFFF"/>
            </a:solidFill>
            <a:prstDash val="solid"/>
            <a:miter lim="800000"/>
          </a:ln>
        </p:spPr>
      </p:sp>
      <p:sp>
        <p:nvSpPr>
          <p:cNvPr id="3" name="Object 2"/>
          <p:cNvSpPr/>
          <p:nvPr/>
        </p:nvSpPr>
        <p:spPr>
          <a:xfrm>
            <a:off x="485654" y="582097"/>
            <a:ext cx="11217645" cy="2279634"/>
          </a:xfrm>
          <a:prstGeom prst="rect">
            <a:avLst/>
          </a:prstGeom>
          <a:solidFill>
            <a:srgbClr val="222222"/>
          </a:solidFill>
        </p:spPr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3"/>
          <a:srcRect t="330" b="330"/>
          <a:stretch/>
        </p:blipFill>
        <p:spPr>
          <a:xfrm>
            <a:off x="485654" y="582097"/>
            <a:ext cx="11217645" cy="227963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0" y="3146619"/>
            <a:ext cx="12188952" cy="2663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99"/>
              </a:lnSpc>
              <a:buNone/>
            </a:pPr>
            <a:r>
              <a:rPr lang="en-US" sz="1665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Classification Model &amp; Subsequent LDA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476131" y="3510797"/>
            <a:ext cx="11236689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7" name="Object 6"/>
          <p:cNvSpPr/>
          <p:nvPr/>
        </p:nvSpPr>
        <p:spPr>
          <a:xfrm>
            <a:off x="0" y="3812607"/>
            <a:ext cx="12188952" cy="2057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22"/>
              </a:lnSpc>
              <a:spcBef>
                <a:spcPts val="860"/>
              </a:spcBef>
              <a:buNone/>
            </a:pPr>
            <a:r>
              <a:rPr lang="en-US" sz="1287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0" y="4080431"/>
            <a:ext cx="12188952" cy="1969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52"/>
              </a:lnSpc>
              <a:spcBef>
                <a:spcPts val="479"/>
              </a:spcBef>
              <a:buNone/>
            </a:pPr>
            <a:r>
              <a:rPr lang="en-US" sz="1109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categorize AI-related articles (from LDA) into predefined themes for deeper insights.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285303" y="4385166"/>
            <a:ext cx="5618346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10" name="Object 9"/>
          <p:cNvSpPr/>
          <p:nvPr/>
        </p:nvSpPr>
        <p:spPr>
          <a:xfrm>
            <a:off x="0" y="4686977"/>
            <a:ext cx="12188952" cy="2057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22"/>
              </a:lnSpc>
              <a:spcBef>
                <a:spcPts val="860"/>
              </a:spcBef>
              <a:buNone/>
            </a:pPr>
            <a:r>
              <a:rPr lang="en-US" sz="1287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0" y="4960082"/>
            <a:ext cx="12188952" cy="393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52"/>
              </a:lnSpc>
              <a:spcBef>
                <a:spcPts val="520"/>
              </a:spcBef>
              <a:buNone/>
            </a:pPr>
            <a:r>
              <a:rPr lang="en-US" sz="1109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Type: Supervised Classification</a:t>
            </a:r>
            <a:br>
              <a:rPr lang="en-US" sz="1109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09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Classes/Themes Defined: 7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3285303" y="5461817"/>
            <a:ext cx="5618346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13" name="Object 12"/>
          <p:cNvSpPr/>
          <p:nvPr/>
        </p:nvSpPr>
        <p:spPr>
          <a:xfrm>
            <a:off x="0" y="5763628"/>
            <a:ext cx="12188952" cy="2057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22"/>
              </a:lnSpc>
              <a:spcBef>
                <a:spcPts val="860"/>
              </a:spcBef>
              <a:buNone/>
            </a:pPr>
            <a:r>
              <a:rPr lang="en-US" sz="1287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Defined Topics and Keywords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0" y="6036734"/>
            <a:ext cx="12188952" cy="3939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552"/>
              </a:lnSpc>
              <a:spcBef>
                <a:spcPts val="520"/>
              </a:spcBef>
              <a:buNone/>
            </a:pPr>
            <a:r>
              <a:rPr lang="en-US" sz="1109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Building on insights from the initial LDA topic modeling, a subsequent LDA analysis was performed for for classification.</a:t>
            </a:r>
            <a:br>
              <a:rPr lang="en-US" sz="1109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</a:br>
            <a:r>
              <a:rPr lang="en-US" sz="1109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Narrowing the focus to defined topics (shown in the photo).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8481"/>
            <a:ext cx="12188952" cy="4843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815"/>
              </a:lnSpc>
              <a:buNone/>
            </a:pPr>
            <a:r>
              <a:rPr lang="en-US" sz="302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70861"/>
            <a:ext cx="12188952" cy="2399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890"/>
              </a:lnSpc>
              <a:spcBef>
                <a:spcPts val="911"/>
              </a:spcBef>
              <a:buNone/>
            </a:pPr>
            <a:r>
              <a:rPr lang="en-US" sz="1350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 VADER &amp; Yelp models to improve sentiment analysis using 15-Day Rolling Average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637890"/>
            <a:ext cx="7459385" cy="23235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3"/>
          <a:srcRect l="-13268" t="146" r="-13268" b="146"/>
          <a:stretch/>
        </p:blipFill>
        <p:spPr>
          <a:xfrm>
            <a:off x="476131" y="1637890"/>
            <a:ext cx="7459385" cy="232351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8030742" y="1637890"/>
            <a:ext cx="3682079" cy="2323519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7" name="Object 6"/>
          <p:cNvSpPr/>
          <p:nvPr/>
        </p:nvSpPr>
        <p:spPr>
          <a:xfrm>
            <a:off x="8164376" y="1868740"/>
            <a:ext cx="3414811" cy="2039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07"/>
              </a:lnSpc>
              <a:buNone/>
            </a:pPr>
            <a:r>
              <a:rPr lang="en-US" sz="1275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VADER Sentiment Proportion Analysis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8319595" y="2185739"/>
            <a:ext cx="3414811" cy="9725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134"/>
              </a:lnSpc>
              <a:spcBef>
                <a:spcPts val="873"/>
              </a:spcBef>
              <a:buSzPct val="100000"/>
              <a:buChar char="•"/>
            </a:pPr>
            <a:r>
              <a:rPr lang="en-US" sz="9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Chart displays rolling averages of sentiment trends providing a clearer view of public opinion on topic.</a:t>
            </a:r>
          </a:p>
          <a:p>
            <a:pPr marL="242900" indent="-242900" algn="l">
              <a:lnSpc>
                <a:spcPts val="1134"/>
              </a:lnSpc>
              <a:spcBef>
                <a:spcPts val="976"/>
              </a:spcBef>
              <a:buSzPct val="100000"/>
              <a:buChar char="•"/>
            </a:pPr>
            <a:r>
              <a:rPr lang="en-US" sz="9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VADER scored data optimistically positive above 0.8.</a:t>
            </a:r>
          </a:p>
          <a:p>
            <a:pPr marL="242900" indent="-242900" algn="l">
              <a:lnSpc>
                <a:spcPts val="1134"/>
              </a:lnSpc>
              <a:spcBef>
                <a:spcPts val="976"/>
              </a:spcBef>
              <a:buSzPct val="100000"/>
              <a:buChar char="•"/>
            </a:pPr>
            <a:r>
              <a:rPr lang="en-US" sz="9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Negative sentiment remains below 0.2.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76131" y="4056636"/>
            <a:ext cx="7459385" cy="2323519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10" name="Object 9" descr="preencoded.png"/>
          <p:cNvPicPr>
            <a:picLocks noChangeAspect="1"/>
          </p:cNvPicPr>
          <p:nvPr/>
        </p:nvPicPr>
        <p:blipFill>
          <a:blip r:embed="rId4"/>
          <a:srcRect l="-13268" t="146" r="-13268" b="146"/>
          <a:stretch/>
        </p:blipFill>
        <p:spPr>
          <a:xfrm>
            <a:off x="476131" y="4056636"/>
            <a:ext cx="7459385" cy="2323519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8030742" y="4056636"/>
            <a:ext cx="3682079" cy="2323519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12" name="Object 11"/>
          <p:cNvSpPr/>
          <p:nvPr/>
        </p:nvSpPr>
        <p:spPr>
          <a:xfrm>
            <a:off x="8164376" y="4287485"/>
            <a:ext cx="3414811" cy="2039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607"/>
              </a:lnSpc>
              <a:buNone/>
            </a:pPr>
            <a:r>
              <a:rPr lang="en-US" sz="1275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Yelp Sentiment Proportion Analysis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8319595" y="4604484"/>
            <a:ext cx="3414811" cy="15132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134"/>
              </a:lnSpc>
              <a:spcBef>
                <a:spcPts val="873"/>
              </a:spcBef>
              <a:buSzPct val="100000"/>
              <a:buChar char="•"/>
            </a:pPr>
            <a:r>
              <a:rPr lang="en-US" sz="9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Model: Logistic Regression</a:t>
            </a:r>
          </a:p>
          <a:p>
            <a:pPr marL="242900" indent="-242900" algn="l">
              <a:lnSpc>
                <a:spcPts val="1134"/>
              </a:lnSpc>
              <a:spcBef>
                <a:spcPts val="976"/>
              </a:spcBef>
              <a:buSzPct val="100000"/>
              <a:buChar char="•"/>
            </a:pPr>
            <a:r>
              <a:rPr lang="en-US" sz="9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 Accuracy: 95.5% (on Yelp Reviews)</a:t>
            </a:r>
          </a:p>
          <a:p>
            <a:pPr marL="242900" indent="-242900" algn="l">
              <a:lnSpc>
                <a:spcPts val="1134"/>
              </a:lnSpc>
              <a:spcBef>
                <a:spcPts val="976"/>
              </a:spcBef>
              <a:buSzPct val="100000"/>
              <a:buChar char="•"/>
            </a:pPr>
            <a:r>
              <a:rPr lang="en-US" sz="9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Positive sentiment: Mainly below 0.4</a:t>
            </a:r>
          </a:p>
          <a:p>
            <a:pPr marL="242900" indent="-242900" algn="l">
              <a:lnSpc>
                <a:spcPts val="1134"/>
              </a:lnSpc>
              <a:spcBef>
                <a:spcPts val="976"/>
              </a:spcBef>
              <a:buSzPct val="100000"/>
              <a:buChar char="•"/>
            </a:pPr>
            <a:r>
              <a:rPr lang="en-US" sz="9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Negative sentiment: Consistently above 0.6</a:t>
            </a:r>
          </a:p>
          <a:p>
            <a:pPr marL="242900" indent="-242900" algn="l">
              <a:lnSpc>
                <a:spcPts val="1134"/>
              </a:lnSpc>
              <a:spcBef>
                <a:spcPts val="976"/>
              </a:spcBef>
              <a:buSzPct val="100000"/>
              <a:buChar char="•"/>
            </a:pPr>
            <a:r>
              <a:rPr lang="en-US" sz="900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Contradictory sentiment results prompted blended analysis for a more accurate sentiment classification.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368481"/>
            <a:ext cx="12188952" cy="4843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815"/>
              </a:lnSpc>
              <a:buNone/>
            </a:pPr>
            <a:r>
              <a:rPr lang="en-US" sz="302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Blended Sentiment Analysis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0" y="967513"/>
            <a:ext cx="12188952" cy="2532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Bef>
                <a:spcPts val="885"/>
              </a:spcBef>
              <a:buNone/>
            </a:pPr>
            <a:r>
              <a:rPr lang="en-US" sz="142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a blended approach with VADER and Yelp enhances sentiment analysis using 15-Day Rolling Avg.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0" y="1365454"/>
            <a:ext cx="12188952" cy="25324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5"/>
              </a:lnSpc>
              <a:spcBef>
                <a:spcPts val="1117"/>
              </a:spcBef>
              <a:buNone/>
            </a:pPr>
            <a:r>
              <a:rPr lang="en-US" sz="1425" dirty="0">
                <a:solidFill>
                  <a:srgbClr val="5A5A4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Trust (VADER &lt;= -0.995 &amp; &gt;= 0.995); Otherwise, Trust Yelp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95226" y="2037840"/>
            <a:ext cx="5951637" cy="2313996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3"/>
          <a:srcRect l="316" t="-80" r="316" b="-80"/>
          <a:stretch/>
        </p:blipFill>
        <p:spPr>
          <a:xfrm>
            <a:off x="95226" y="2037840"/>
            <a:ext cx="5951637" cy="2313996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142089" y="2037840"/>
            <a:ext cx="5951637" cy="4723219"/>
          </a:xfrm>
          <a:prstGeom prst="rect">
            <a:avLst/>
          </a:prstGeom>
          <a:solidFill>
            <a:srgbClr val="F5F5F5"/>
          </a:solidFill>
        </p:spPr>
      </p:sp>
      <p:sp>
        <p:nvSpPr>
          <p:cNvPr id="10" name="Object 9"/>
          <p:cNvSpPr/>
          <p:nvPr/>
        </p:nvSpPr>
        <p:spPr>
          <a:xfrm>
            <a:off x="6153516" y="2257977"/>
            <a:ext cx="5928782" cy="2524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88"/>
              </a:lnSpc>
              <a:buNone/>
            </a:pPr>
            <a:r>
              <a:rPr lang="en-US" sz="157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Proportion Timeline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6423006" y="2756798"/>
            <a:ext cx="5670720" cy="7034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429"/>
              </a:lnSpc>
              <a:spcBef>
                <a:spcPts val="1902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mostly &gt; 0.6. Post July 2020, public reception notably dipped.</a:t>
            </a:r>
          </a:p>
          <a:p>
            <a:pPr marL="242900" indent="-242900" algn="l">
              <a:lnSpc>
                <a:spcPts val="1429"/>
              </a:lnSpc>
              <a:spcBef>
                <a:spcPts val="1230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Negative sentiment mostly &lt; 0.4, highlighting the overall positive view of the tech sector.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7770457" y="3676996"/>
            <a:ext cx="2694901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</p:sp>
      <p:sp>
        <p:nvSpPr>
          <p:cNvPr id="13" name="Object 12"/>
          <p:cNvSpPr/>
          <p:nvPr/>
        </p:nvSpPr>
        <p:spPr>
          <a:xfrm>
            <a:off x="6153516" y="4068464"/>
            <a:ext cx="5928782" cy="2524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88"/>
              </a:lnSpc>
              <a:spcBef>
                <a:spcPts val="1552"/>
              </a:spcBef>
              <a:buNone/>
            </a:pPr>
            <a:r>
              <a:rPr lang="en-US" sz="1578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Trend by Frequency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6423006" y="4567286"/>
            <a:ext cx="5670720" cy="14068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1429"/>
              </a:lnSpc>
              <a:spcBef>
                <a:spcPts val="1902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Mentions of ai_integration and tech in July 2020 correlated to lower positivity, suggesting the topic's influence on sentiment.</a:t>
            </a:r>
          </a:p>
          <a:p>
            <a:pPr marL="242900" indent="-242900" algn="l">
              <a:lnSpc>
                <a:spcPts val="1429"/>
              </a:lnSpc>
              <a:spcBef>
                <a:spcPts val="1230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surge mentioned indicates rising public interest and engagement.</a:t>
            </a:r>
          </a:p>
          <a:p>
            <a:pPr marL="242900" indent="-242900" algn="l">
              <a:lnSpc>
                <a:spcPts val="1429"/>
              </a:lnSpc>
              <a:spcBef>
                <a:spcPts val="1230"/>
              </a:spcBef>
              <a:buSzPct val="100000"/>
              <a:buChar char="•"/>
            </a:pPr>
            <a:r>
              <a:rPr lang="en-US" sz="1134" dirty="0">
                <a:solidFill>
                  <a:srgbClr val="2A292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trend emphasizes the tech sections' dynamic nature and sets the stage for the next deep dive: sentiment evolution over time.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3B3262-8D36-71DD-D24C-AB8FF3D4F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6" y="4399450"/>
            <a:ext cx="5951637" cy="23738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1403</Words>
  <Application>Microsoft Macintosh PowerPoint</Application>
  <PresentationFormat>Widescreen</PresentationFormat>
  <Paragraphs>179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Montserrat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AI's Evolutionary Path What the Future Holds</dc:title>
  <dc:subject>AI's Evolutionary Path What the Future Holds</dc:subject>
  <dc:creator>Ian Kim</dc:creator>
  <cp:lastModifiedBy>Hyojun Kim</cp:lastModifiedBy>
  <cp:revision>4</cp:revision>
  <dcterms:created xsi:type="dcterms:W3CDTF">2023-08-15T06:51:36Z</dcterms:created>
  <dcterms:modified xsi:type="dcterms:W3CDTF">2023-08-15T07:50:42Z</dcterms:modified>
</cp:coreProperties>
</file>